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ubik Medium"/>
      <p:regular r:id="rId7"/>
      <p:bold r:id="rId8"/>
      <p:italic r:id="rId9"/>
      <p:boldItalic r:id="rId10"/>
    </p:embeddedFont>
    <p:embeddedFont>
      <p:font typeface="Lato"/>
      <p:regular r:id="rId11"/>
      <p:bold r:id="rId12"/>
      <p:italic r:id="rId13"/>
      <p:boldItalic r:id="rId14"/>
    </p:embeddedFont>
    <p:embeddedFont>
      <p:font typeface="Lato Light"/>
      <p:regular r:id="rId15"/>
      <p:bold r:id="rId16"/>
      <p:italic r:id="rId17"/>
      <p:boldItalic r:id="rId18"/>
    </p:embeddedFont>
    <p:embeddedFont>
      <p:font typeface="Lato Black"/>
      <p:bold r:id="rId19"/>
      <p:boldItalic r:id="rId20"/>
    </p:embeddedFont>
    <p:embeddedFont>
      <p:font typeface="Rubik"/>
      <p:regular r:id="rId21"/>
      <p:bold r:id="rId22"/>
      <p:italic r:id="rId23"/>
      <p:boldItalic r:id="rId24"/>
    </p:embeddedFont>
    <p:embeddedFont>
      <p:font typeface="Kalam"/>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lack-boldItalic.fntdata"/><Relationship Id="rId22" Type="http://schemas.openxmlformats.org/officeDocument/2006/relationships/font" Target="fonts/Rubik-bold.fntdata"/><Relationship Id="rId21" Type="http://schemas.openxmlformats.org/officeDocument/2006/relationships/font" Target="fonts/Rubik-regular.fntdata"/><Relationship Id="rId24" Type="http://schemas.openxmlformats.org/officeDocument/2006/relationships/font" Target="fonts/Rubik-boldItalic.fntdata"/><Relationship Id="rId23" Type="http://schemas.openxmlformats.org/officeDocument/2006/relationships/font" Target="fonts/Rubik-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ubikMedium-italic.fntdata"/><Relationship Id="rId26" Type="http://schemas.openxmlformats.org/officeDocument/2006/relationships/font" Target="fonts/Kalam-bold.fntdata"/><Relationship Id="rId25" Type="http://schemas.openxmlformats.org/officeDocument/2006/relationships/font" Target="fonts/Kala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ubikMedium-regular.fntdata"/><Relationship Id="rId8" Type="http://schemas.openxmlformats.org/officeDocument/2006/relationships/font" Target="fonts/RubikMedium-bold.fntdata"/><Relationship Id="rId11" Type="http://schemas.openxmlformats.org/officeDocument/2006/relationships/font" Target="fonts/Lato-regular.fntdata"/><Relationship Id="rId10" Type="http://schemas.openxmlformats.org/officeDocument/2006/relationships/font" Target="fonts/RubikMedium-boldItalic.fntdata"/><Relationship Id="rId13" Type="http://schemas.openxmlformats.org/officeDocument/2006/relationships/font" Target="fonts/Lato-italic.fntdata"/><Relationship Id="rId12" Type="http://schemas.openxmlformats.org/officeDocument/2006/relationships/font" Target="fonts/Lato-bold.fntdata"/><Relationship Id="rId15" Type="http://schemas.openxmlformats.org/officeDocument/2006/relationships/font" Target="fonts/LatoLight-regular.fntdata"/><Relationship Id="rId14" Type="http://schemas.openxmlformats.org/officeDocument/2006/relationships/font" Target="fonts/Lato-boldItalic.fntdata"/><Relationship Id="rId17" Type="http://schemas.openxmlformats.org/officeDocument/2006/relationships/font" Target="fonts/LatoLight-italic.fntdata"/><Relationship Id="rId16" Type="http://schemas.openxmlformats.org/officeDocument/2006/relationships/font" Target="fonts/LatoLight-bold.fntdata"/><Relationship Id="rId19" Type="http://schemas.openxmlformats.org/officeDocument/2006/relationships/font" Target="fonts/LatoBlack-bold.fntdata"/><Relationship Id="rId18" Type="http://schemas.openxmlformats.org/officeDocument/2006/relationships/font" Target="fonts/Lato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ca09f293b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ca09f29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10" Type="http://schemas.openxmlformats.org/officeDocument/2006/relationships/image" Target="../media/image7.png"/><Relationship Id="rId9" Type="http://schemas.openxmlformats.org/officeDocument/2006/relationships/image" Target="../media/image4.png"/><Relationship Id="rId5" Type="http://schemas.openxmlformats.org/officeDocument/2006/relationships/hyperlink" Target="http://www.commonsense.org/family-tips-on-privacy" TargetMode="Externa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77700" y="640100"/>
            <a:ext cx="31971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Clr>
                <a:schemeClr val="dk1"/>
              </a:buClr>
              <a:buSzPts val="1100"/>
              <a:buFont typeface="Arial"/>
              <a:buNone/>
            </a:pPr>
            <a:r>
              <a:rPr lang="en" sz="2600">
                <a:solidFill>
                  <a:srgbClr val="00857D"/>
                </a:solidFill>
                <a:latin typeface="Rubik"/>
                <a:ea typeface="Rubik"/>
                <a:cs typeface="Rubik"/>
                <a:sym typeface="Rubik"/>
              </a:rPr>
              <a:t>Privacy &amp; Security</a:t>
            </a:r>
            <a:endParaRPr sz="2600">
              <a:solidFill>
                <a:srgbClr val="00857D"/>
              </a:solidFill>
              <a:latin typeface="Rubik"/>
              <a:ea typeface="Rubik"/>
              <a:cs typeface="Rubik"/>
              <a:sym typeface="Rubik"/>
            </a:endParaRPr>
          </a:p>
        </p:txBody>
      </p:sp>
      <p:pic>
        <p:nvPicPr>
          <p:cNvPr id="55" name="Google Shape;55;p13"/>
          <p:cNvPicPr preferRelativeResize="0"/>
          <p:nvPr/>
        </p:nvPicPr>
        <p:blipFill rotWithShape="1">
          <a:blip r:embed="rId3">
            <a:alphaModFix/>
          </a:blip>
          <a:srcRect b="0" l="0" r="0" t="0"/>
          <a:stretch/>
        </p:blipFill>
        <p:spPr>
          <a:xfrm rot="6625812">
            <a:off x="3269743" y="650958"/>
            <a:ext cx="237667" cy="308785"/>
          </a:xfrm>
          <a:prstGeom prst="rect">
            <a:avLst/>
          </a:prstGeom>
          <a:noFill/>
          <a:ln>
            <a:noFill/>
          </a:ln>
        </p:spPr>
      </p:pic>
      <p:sp>
        <p:nvSpPr>
          <p:cNvPr id="56" name="Google Shape;56;p13"/>
          <p:cNvSpPr/>
          <p:nvPr/>
        </p:nvSpPr>
        <p:spPr>
          <a:xfrm>
            <a:off x="304800" y="4711013"/>
            <a:ext cx="7181700" cy="398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377700" y="4827438"/>
            <a:ext cx="6960000" cy="5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Activity</a:t>
            </a:r>
            <a:endParaRPr>
              <a:latin typeface="Rubik Medium"/>
              <a:ea typeface="Rubik Medium"/>
              <a:cs typeface="Rubik Medium"/>
              <a:sym typeface="Rubik Medium"/>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Lato"/>
                <a:ea typeface="Lato"/>
                <a:cs typeface="Lato"/>
                <a:sym typeface="Lato"/>
              </a:rPr>
              <a:t>Read aloud</a:t>
            </a:r>
            <a:r>
              <a:rPr lang="en" sz="1200">
                <a:solidFill>
                  <a:schemeClr val="dk1"/>
                </a:solidFill>
                <a:latin typeface="Lato"/>
                <a:ea typeface="Lato"/>
                <a:cs typeface="Lato"/>
                <a:sym typeface="Lato"/>
              </a:rPr>
              <a:t>: Let's look at these passwords and draw a line to where they fall on the strong scale.</a:t>
            </a:r>
            <a:endParaRPr/>
          </a:p>
        </p:txBody>
      </p:sp>
      <p:pic>
        <p:nvPicPr>
          <p:cNvPr id="58" name="Google Shape;58;p13"/>
          <p:cNvPicPr preferRelativeResize="0"/>
          <p:nvPr/>
        </p:nvPicPr>
        <p:blipFill rotWithShape="1">
          <a:blip r:embed="rId4">
            <a:alphaModFix/>
          </a:blip>
          <a:srcRect b="0" l="357" r="357" t="0"/>
          <a:stretch/>
        </p:blipFill>
        <p:spPr>
          <a:xfrm>
            <a:off x="7048950" y="9594700"/>
            <a:ext cx="485775" cy="171450"/>
          </a:xfrm>
          <a:prstGeom prst="rect">
            <a:avLst/>
          </a:prstGeom>
          <a:noFill/>
          <a:ln>
            <a:noFill/>
          </a:ln>
        </p:spPr>
      </p:pic>
      <p:sp>
        <p:nvSpPr>
          <p:cNvPr id="59" name="Google Shape;59;p13"/>
          <p:cNvSpPr txBox="1"/>
          <p:nvPr/>
        </p:nvSpPr>
        <p:spPr>
          <a:xfrm>
            <a:off x="3643825" y="9416875"/>
            <a:ext cx="3355800" cy="52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r">
              <a:spcBef>
                <a:spcPts val="0"/>
              </a:spcBef>
              <a:spcAft>
                <a:spcPts val="0"/>
              </a:spcAft>
              <a:buNone/>
            </a:pPr>
            <a:r>
              <a:rPr lang="en" sz="700">
                <a:solidFill>
                  <a:srgbClr val="999999"/>
                </a:solidFill>
                <a:highlight>
                  <a:srgbClr val="FFFFFF"/>
                </a:highlight>
                <a:latin typeface="Lato"/>
                <a:ea typeface="Lato"/>
                <a:cs typeface="Lato"/>
                <a:sym typeface="Lato"/>
              </a:rPr>
              <a:t>Shareable with attribution for noncommercial use. Remixing is permitted.</a:t>
            </a:r>
            <a:endParaRPr/>
          </a:p>
        </p:txBody>
      </p:sp>
      <p:sp>
        <p:nvSpPr>
          <p:cNvPr id="60" name="Google Shape;60;p13"/>
          <p:cNvSpPr txBox="1"/>
          <p:nvPr/>
        </p:nvSpPr>
        <p:spPr>
          <a:xfrm>
            <a:off x="377700" y="391400"/>
            <a:ext cx="3861000" cy="3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latin typeface="Lato"/>
                <a:ea typeface="Lato"/>
                <a:cs typeface="Lato"/>
                <a:sym typeface="Lato"/>
              </a:rPr>
              <a:t>GRADE 3: </a:t>
            </a:r>
            <a:r>
              <a:rPr b="1" lang="en" sz="1000">
                <a:latin typeface="Lato"/>
                <a:ea typeface="Lato"/>
                <a:cs typeface="Lato"/>
                <a:sym typeface="Lato"/>
              </a:rPr>
              <a:t>DIGITAL </a:t>
            </a:r>
            <a:r>
              <a:rPr b="1" lang="en" sz="1000">
                <a:latin typeface="Lato"/>
                <a:ea typeface="Lato"/>
                <a:cs typeface="Lato"/>
                <a:sym typeface="Lato"/>
              </a:rPr>
              <a:t>CITIZENSHIP</a:t>
            </a:r>
            <a:r>
              <a:rPr b="1" lang="en" sz="1000">
                <a:latin typeface="Lato"/>
                <a:ea typeface="Lato"/>
                <a:cs typeface="Lato"/>
                <a:sym typeface="Lato"/>
              </a:rPr>
              <a:t> </a:t>
            </a:r>
            <a:r>
              <a:rPr b="1" lang="en" sz="1000">
                <a:latin typeface="Lato"/>
                <a:ea typeface="Lato"/>
                <a:cs typeface="Lato"/>
                <a:sym typeface="Lato"/>
              </a:rPr>
              <a:t>FAMILY</a:t>
            </a:r>
            <a:r>
              <a:rPr b="1" lang="en" sz="1000">
                <a:latin typeface="Lato"/>
                <a:ea typeface="Lato"/>
                <a:cs typeface="Lato"/>
                <a:sym typeface="Lato"/>
              </a:rPr>
              <a:t> ACTIVITY</a:t>
            </a:r>
            <a:endParaRPr b="1" sz="1000">
              <a:latin typeface="Lato"/>
              <a:ea typeface="Lato"/>
              <a:cs typeface="Lato"/>
              <a:sym typeface="Lato"/>
            </a:endParaRPr>
          </a:p>
        </p:txBody>
      </p:sp>
      <p:sp>
        <p:nvSpPr>
          <p:cNvPr id="61" name="Google Shape;61;p13"/>
          <p:cNvSpPr txBox="1"/>
          <p:nvPr/>
        </p:nvSpPr>
        <p:spPr>
          <a:xfrm>
            <a:off x="377700" y="1236799"/>
            <a:ext cx="4730100" cy="5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Rubik"/>
                <a:ea typeface="Rubik"/>
                <a:cs typeface="Rubik"/>
                <a:sym typeface="Rubik"/>
              </a:rPr>
              <a:t>Digital </a:t>
            </a:r>
            <a:r>
              <a:rPr lang="en">
                <a:latin typeface="Rubik"/>
                <a:ea typeface="Rubik"/>
                <a:cs typeface="Rubik"/>
                <a:sym typeface="Rubik"/>
              </a:rPr>
              <a:t>c</a:t>
            </a:r>
            <a:r>
              <a:rPr lang="en">
                <a:latin typeface="Rubik"/>
                <a:ea typeface="Rubik"/>
                <a:cs typeface="Rubik"/>
                <a:sym typeface="Rubik"/>
              </a:rPr>
              <a:t>itizenship</a:t>
            </a:r>
            <a:r>
              <a:rPr lang="en">
                <a:latin typeface="Lato"/>
                <a:ea typeface="Lato"/>
                <a:cs typeface="Lato"/>
                <a:sym typeface="Lato"/>
              </a:rPr>
              <a:t>: Thinking critically and using technology responsibly to learn, create, and participate</a:t>
            </a:r>
            <a:endParaRPr>
              <a:latin typeface="Lato"/>
              <a:ea typeface="Lato"/>
              <a:cs typeface="Lato"/>
              <a:sym typeface="Lato"/>
            </a:endParaRPr>
          </a:p>
        </p:txBody>
      </p:sp>
      <p:sp>
        <p:nvSpPr>
          <p:cNvPr id="62" name="Google Shape;62;p13"/>
          <p:cNvSpPr txBox="1"/>
          <p:nvPr/>
        </p:nvSpPr>
        <p:spPr>
          <a:xfrm>
            <a:off x="377700" y="2042700"/>
            <a:ext cx="6960000" cy="24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Instructions</a:t>
            </a:r>
            <a:endParaRPr>
              <a:latin typeface="Rubik Medium"/>
              <a:ea typeface="Rubik Medium"/>
              <a:cs typeface="Rubik Medium"/>
              <a:sym typeface="Rubik Medium"/>
            </a:endParaRPr>
          </a:p>
          <a:p>
            <a:pPr indent="0" lvl="0" marL="0" rtl="0" algn="l">
              <a:lnSpc>
                <a:spcPct val="115000"/>
              </a:lnSpc>
              <a:spcBef>
                <a:spcPts val="0"/>
              </a:spcBef>
              <a:spcAft>
                <a:spcPts val="0"/>
              </a:spcAft>
              <a:buNone/>
            </a:pPr>
            <a:r>
              <a:rPr lang="en" sz="1200">
                <a:latin typeface="Lato"/>
                <a:ea typeface="Lato"/>
                <a:cs typeface="Lato"/>
                <a:sym typeface="Lato"/>
              </a:rPr>
              <a:t>S</a:t>
            </a:r>
            <a:r>
              <a:rPr lang="en" sz="1200">
                <a:latin typeface="Lato"/>
                <a:ea typeface="Lato"/>
                <a:cs typeface="Lato"/>
                <a:sym typeface="Lato"/>
              </a:rPr>
              <a:t>trong passwords are important. Decide which passwords are strongest. Get one or more family members together to help. Read the setup before doing the activity together!</a:t>
            </a:r>
            <a:endParaRPr sz="1200">
              <a:latin typeface="Lato"/>
              <a:ea typeface="Lato"/>
              <a:cs typeface="Lato"/>
              <a:sym typeface="Lato"/>
            </a:endParaRPr>
          </a:p>
          <a:p>
            <a:pPr indent="0" lvl="0" marL="0" rtl="0" algn="l">
              <a:lnSpc>
                <a:spcPct val="115000"/>
              </a:lnSpc>
              <a:spcBef>
                <a:spcPts val="0"/>
              </a:spcBef>
              <a:spcAft>
                <a:spcPts val="0"/>
              </a:spcAft>
              <a:buNone/>
            </a:pPr>
            <a:r>
              <a:t/>
            </a:r>
            <a:endParaRPr sz="1200">
              <a:latin typeface="Lato"/>
              <a:ea typeface="Lato"/>
              <a:cs typeface="Lato"/>
              <a:sym typeface="Lato"/>
            </a:endParaRPr>
          </a:p>
          <a:p>
            <a:pPr indent="0" lvl="0" marL="0" rtl="0" algn="l">
              <a:lnSpc>
                <a:spcPct val="115000"/>
              </a:lnSpc>
              <a:spcBef>
                <a:spcPts val="0"/>
              </a:spcBef>
              <a:spcAft>
                <a:spcPts val="0"/>
              </a:spcAft>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Setup</a:t>
            </a:r>
            <a:endParaRPr>
              <a:latin typeface="Rubik Medium"/>
              <a:ea typeface="Rubik Medium"/>
              <a:cs typeface="Rubik Medium"/>
              <a:sym typeface="Rubik Medium"/>
            </a:endParaRPr>
          </a:p>
          <a:p>
            <a:pPr indent="0" lvl="0" marL="0" rtl="0" algn="l">
              <a:lnSpc>
                <a:spcPct val="115000"/>
              </a:lnSpc>
              <a:spcBef>
                <a:spcPts val="0"/>
              </a:spcBef>
              <a:spcAft>
                <a:spcPts val="0"/>
              </a:spcAft>
              <a:buNone/>
            </a:pPr>
            <a:r>
              <a:rPr b="1" lang="en" sz="1200">
                <a:latin typeface="Lato"/>
                <a:ea typeface="Lato"/>
                <a:cs typeface="Lato"/>
                <a:sym typeface="Lato"/>
              </a:rPr>
              <a:t>Read aloud</a:t>
            </a:r>
            <a:r>
              <a:rPr lang="en" sz="1200">
                <a:latin typeface="Lato"/>
                <a:ea typeface="Lato"/>
                <a:cs typeface="Lato"/>
                <a:sym typeface="Lato"/>
              </a:rPr>
              <a:t>: First, it's important to only share passwords with trusted adults. We don't share with friends or log into someone else's account. Then, think about the passwords we use online. We don't want them to be too easy for someone else to figure out. It's best to think of a phrase that's easy to remember. Then we can use the first letter of each word to create our password. Including numbers helps, too. Are our passwords strong enough?</a:t>
            </a:r>
            <a:endParaRPr sz="1200">
              <a:latin typeface="Lato"/>
              <a:ea typeface="Lato"/>
              <a:cs typeface="Lato"/>
              <a:sym typeface="Lato"/>
            </a:endParaRPr>
          </a:p>
        </p:txBody>
      </p:sp>
      <p:sp>
        <p:nvSpPr>
          <p:cNvPr id="63" name="Google Shape;63;p13"/>
          <p:cNvSpPr txBox="1"/>
          <p:nvPr/>
        </p:nvSpPr>
        <p:spPr>
          <a:xfrm>
            <a:off x="3946525" y="5644638"/>
            <a:ext cx="3053100" cy="194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password</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12345678</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br>
              <a:rPr lang="en" sz="1200">
                <a:solidFill>
                  <a:schemeClr val="dk1"/>
                </a:solidFill>
                <a:latin typeface="Lato"/>
                <a:ea typeface="Lato"/>
                <a:cs typeface="Lato"/>
                <a:sym typeface="Lato"/>
              </a:rPr>
            </a:br>
            <a:r>
              <a:rPr lang="en" sz="1200">
                <a:solidFill>
                  <a:schemeClr val="dk1"/>
                </a:solidFill>
                <a:latin typeface="Lato"/>
                <a:ea typeface="Lato"/>
                <a:cs typeface="Lato"/>
                <a:sym typeface="Lato"/>
              </a:rPr>
              <a:t>angela111909 (my name and birth date)</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br>
              <a:rPr lang="en" sz="1200">
                <a:solidFill>
                  <a:schemeClr val="dk1"/>
                </a:solidFill>
                <a:latin typeface="Lato"/>
                <a:ea typeface="Lato"/>
                <a:cs typeface="Lato"/>
                <a:sym typeface="Lato"/>
              </a:rPr>
            </a:br>
            <a:r>
              <a:rPr lang="en" sz="1200">
                <a:solidFill>
                  <a:schemeClr val="dk1"/>
                </a:solidFill>
                <a:latin typeface="Lato"/>
                <a:ea typeface="Lato"/>
                <a:cs typeface="Lato"/>
                <a:sym typeface="Lato"/>
              </a:rPr>
              <a:t>supermariobros</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Ih2pacaad (I have 2 pets a cat and a dog)</a:t>
            </a:r>
            <a:endParaRPr sz="1200">
              <a:latin typeface="Lato"/>
              <a:ea typeface="Lato"/>
              <a:cs typeface="Lato"/>
              <a:sym typeface="Lato"/>
            </a:endParaRPr>
          </a:p>
        </p:txBody>
      </p:sp>
      <p:sp>
        <p:nvSpPr>
          <p:cNvPr id="64" name="Google Shape;64;p13"/>
          <p:cNvSpPr txBox="1"/>
          <p:nvPr/>
        </p:nvSpPr>
        <p:spPr>
          <a:xfrm>
            <a:off x="933338" y="7253963"/>
            <a:ext cx="1459500" cy="388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Lato Black"/>
                <a:ea typeface="Lato Black"/>
                <a:cs typeface="Lato Black"/>
                <a:sym typeface="Lato Black"/>
              </a:rPr>
              <a:t>STRONG</a:t>
            </a:r>
            <a:endParaRPr sz="2400">
              <a:solidFill>
                <a:schemeClr val="dk1"/>
              </a:solidFill>
              <a:latin typeface="Lato Black"/>
              <a:ea typeface="Lato Black"/>
              <a:cs typeface="Lato Black"/>
              <a:sym typeface="Lato Black"/>
            </a:endParaRPr>
          </a:p>
        </p:txBody>
      </p:sp>
      <p:sp>
        <p:nvSpPr>
          <p:cNvPr id="65" name="Google Shape;65;p13"/>
          <p:cNvSpPr txBox="1"/>
          <p:nvPr/>
        </p:nvSpPr>
        <p:spPr>
          <a:xfrm>
            <a:off x="933338" y="5499763"/>
            <a:ext cx="14595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Lato Light"/>
                <a:ea typeface="Lato Light"/>
                <a:cs typeface="Lato Light"/>
                <a:sym typeface="Lato Light"/>
              </a:rPr>
              <a:t>WEAK</a:t>
            </a:r>
            <a:endParaRPr>
              <a:latin typeface="Lato Light"/>
              <a:ea typeface="Lato Light"/>
              <a:cs typeface="Lato Light"/>
              <a:sym typeface="Lato Light"/>
            </a:endParaRPr>
          </a:p>
        </p:txBody>
      </p:sp>
      <p:sp>
        <p:nvSpPr>
          <p:cNvPr id="66" name="Google Shape;66;p13"/>
          <p:cNvSpPr txBox="1"/>
          <p:nvPr/>
        </p:nvSpPr>
        <p:spPr>
          <a:xfrm>
            <a:off x="0" y="8860346"/>
            <a:ext cx="7772400" cy="38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Lato"/>
                <a:ea typeface="Lato"/>
                <a:cs typeface="Lato"/>
                <a:sym typeface="Lato"/>
              </a:rPr>
              <a:t>Learn more about how to protect your privacy online at </a:t>
            </a:r>
            <a:r>
              <a:rPr b="1" lang="en" sz="1300">
                <a:solidFill>
                  <a:srgbClr val="30A448"/>
                </a:solidFill>
                <a:uFill>
                  <a:noFill/>
                </a:uFill>
                <a:latin typeface="Lato"/>
                <a:ea typeface="Lato"/>
                <a:cs typeface="Lato"/>
                <a:sym typeface="Lato"/>
                <a:hlinkClick r:id="rId5">
                  <a:extLst>
                    <a:ext uri="{A12FA001-AC4F-418D-AE19-62706E023703}">
                      <ahyp:hlinkClr val="tx"/>
                    </a:ext>
                  </a:extLst>
                </a:hlinkClick>
              </a:rPr>
              <a:t>commonsense.org/family-tips-on-privacy</a:t>
            </a:r>
            <a:r>
              <a:rPr lang="en" sz="1300">
                <a:latin typeface="Lato"/>
                <a:ea typeface="Lato"/>
                <a:cs typeface="Lato"/>
                <a:sym typeface="Lato"/>
              </a:rPr>
              <a:t>!</a:t>
            </a:r>
            <a:endParaRPr sz="1300">
              <a:latin typeface="Lato"/>
              <a:ea typeface="Lato"/>
              <a:cs typeface="Lato"/>
              <a:sym typeface="Lato"/>
            </a:endParaRPr>
          </a:p>
        </p:txBody>
      </p:sp>
      <p:pic>
        <p:nvPicPr>
          <p:cNvPr id="67" name="Google Shape;67;p13"/>
          <p:cNvPicPr preferRelativeResize="0"/>
          <p:nvPr/>
        </p:nvPicPr>
        <p:blipFill rotWithShape="1">
          <a:blip r:embed="rId6">
            <a:alphaModFix/>
          </a:blip>
          <a:srcRect b="4979" l="8176" r="5757" t="4645"/>
          <a:stretch/>
        </p:blipFill>
        <p:spPr>
          <a:xfrm>
            <a:off x="5603411" y="315200"/>
            <a:ext cx="1645037" cy="1727501"/>
          </a:xfrm>
          <a:prstGeom prst="rect">
            <a:avLst/>
          </a:prstGeom>
          <a:noFill/>
          <a:ln>
            <a:noFill/>
          </a:ln>
        </p:spPr>
      </p:pic>
      <p:pic>
        <p:nvPicPr>
          <p:cNvPr id="68" name="Google Shape;68;p13"/>
          <p:cNvPicPr preferRelativeResize="0"/>
          <p:nvPr/>
        </p:nvPicPr>
        <p:blipFill>
          <a:blip r:embed="rId7">
            <a:alphaModFix/>
          </a:blip>
          <a:stretch>
            <a:fillRect/>
          </a:stretch>
        </p:blipFill>
        <p:spPr>
          <a:xfrm>
            <a:off x="377701" y="9522244"/>
            <a:ext cx="2570775" cy="243906"/>
          </a:xfrm>
          <a:prstGeom prst="rect">
            <a:avLst/>
          </a:prstGeom>
          <a:noFill/>
          <a:ln>
            <a:noFill/>
          </a:ln>
        </p:spPr>
      </p:pic>
      <p:pic>
        <p:nvPicPr>
          <p:cNvPr id="69" name="Google Shape;69;p13"/>
          <p:cNvPicPr preferRelativeResize="0"/>
          <p:nvPr/>
        </p:nvPicPr>
        <p:blipFill>
          <a:blip r:embed="rId8">
            <a:alphaModFix/>
          </a:blip>
          <a:stretch>
            <a:fillRect/>
          </a:stretch>
        </p:blipFill>
        <p:spPr>
          <a:xfrm>
            <a:off x="493749" y="4880911"/>
            <a:ext cx="257100" cy="257100"/>
          </a:xfrm>
          <a:prstGeom prst="rect">
            <a:avLst/>
          </a:prstGeom>
          <a:noFill/>
          <a:ln>
            <a:noFill/>
          </a:ln>
        </p:spPr>
      </p:pic>
      <p:pic>
        <p:nvPicPr>
          <p:cNvPr id="70" name="Google Shape;70;p13"/>
          <p:cNvPicPr preferRelativeResize="0"/>
          <p:nvPr/>
        </p:nvPicPr>
        <p:blipFill rotWithShape="1">
          <a:blip r:embed="rId9">
            <a:alphaModFix/>
          </a:blip>
          <a:srcRect b="13856" l="0" r="0" t="5249"/>
          <a:stretch/>
        </p:blipFill>
        <p:spPr>
          <a:xfrm>
            <a:off x="471550" y="2963300"/>
            <a:ext cx="301500" cy="243900"/>
          </a:xfrm>
          <a:prstGeom prst="rect">
            <a:avLst/>
          </a:prstGeom>
          <a:noFill/>
          <a:ln>
            <a:noFill/>
          </a:ln>
        </p:spPr>
      </p:pic>
      <p:sp>
        <p:nvSpPr>
          <p:cNvPr id="71" name="Google Shape;71;p13"/>
          <p:cNvSpPr txBox="1"/>
          <p:nvPr/>
        </p:nvSpPr>
        <p:spPr>
          <a:xfrm>
            <a:off x="377700" y="7829550"/>
            <a:ext cx="69600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Let's talk about which ones are the strongest and why. Which two are definitely too simple? Which one has letters and numbers but also easy-to-find personal information? Which one could use some numbers? And which one has the first letters of a phrase with numbers? (That's the strongest!)</a:t>
            </a:r>
            <a:endParaRPr sz="1200">
              <a:latin typeface="Lato"/>
              <a:ea typeface="Lato"/>
              <a:cs typeface="Lato"/>
              <a:sym typeface="Lato"/>
            </a:endParaRPr>
          </a:p>
        </p:txBody>
      </p:sp>
      <p:sp>
        <p:nvSpPr>
          <p:cNvPr id="72" name="Google Shape;72;p13"/>
          <p:cNvSpPr/>
          <p:nvPr/>
        </p:nvSpPr>
        <p:spPr>
          <a:xfrm>
            <a:off x="1534538" y="6918975"/>
            <a:ext cx="257100" cy="301500"/>
          </a:xfrm>
          <a:prstGeom prst="rect">
            <a:avLst/>
          </a:prstGeom>
          <a:solidFill>
            <a:srgbClr val="0085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1534538" y="6315975"/>
            <a:ext cx="257100" cy="301500"/>
          </a:xfrm>
          <a:prstGeom prst="rect">
            <a:avLst/>
          </a:prstGeom>
          <a:solidFill>
            <a:srgbClr val="00857D">
              <a:alpha val="6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1534538" y="6014475"/>
            <a:ext cx="257100" cy="301500"/>
          </a:xfrm>
          <a:prstGeom prst="rect">
            <a:avLst/>
          </a:prstGeom>
          <a:solidFill>
            <a:srgbClr val="00857D">
              <a:alpha val="4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1534538" y="6617475"/>
            <a:ext cx="257100" cy="301500"/>
          </a:xfrm>
          <a:prstGeom prst="rect">
            <a:avLst/>
          </a:prstGeom>
          <a:solidFill>
            <a:srgbClr val="00857D">
              <a:alpha val="8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3"/>
          <p:cNvPicPr preferRelativeResize="0"/>
          <p:nvPr/>
        </p:nvPicPr>
        <p:blipFill>
          <a:blip r:embed="rId10">
            <a:alphaModFix/>
          </a:blip>
          <a:stretch>
            <a:fillRect/>
          </a:stretch>
        </p:blipFill>
        <p:spPr>
          <a:xfrm>
            <a:off x="528119" y="2072475"/>
            <a:ext cx="257100" cy="2571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