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1"/>
  </p:notesMasterIdLst>
  <p:handoutMasterIdLst>
    <p:handoutMasterId r:id="rId22"/>
  </p:handoutMasterIdLst>
  <p:sldIdLst>
    <p:sldId id="261" r:id="rId2"/>
    <p:sldId id="279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8" r:id="rId12"/>
    <p:sldId id="277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9DFF893-8237-4A9E-BD01-B57A82318038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4D001F6-4AA2-40BE-BB5D-13BED6DF0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1379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7169C48-5F02-450D-A440-2458BE77A34C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9584248-5A95-4A65-936C-4B48FF2EC9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97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84248-5A95-4A65-936C-4B48FF2EC95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97C3-BE8B-4610-B4F0-B42C017391B5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6105B8D-E236-4D23-853F-02859343DE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97C3-BE8B-4610-B4F0-B42C017391B5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5B8D-E236-4D23-853F-02859343D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97C3-BE8B-4610-B4F0-B42C017391B5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5B8D-E236-4D23-853F-02859343D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97C3-BE8B-4610-B4F0-B42C017391B5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5B8D-E236-4D23-853F-02859343DE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97C3-BE8B-4610-B4F0-B42C017391B5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6105B8D-E236-4D23-853F-02859343D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97C3-BE8B-4610-B4F0-B42C017391B5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5B8D-E236-4D23-853F-02859343DE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97C3-BE8B-4610-B4F0-B42C017391B5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5B8D-E236-4D23-853F-02859343DE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97C3-BE8B-4610-B4F0-B42C017391B5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5B8D-E236-4D23-853F-02859343D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97C3-BE8B-4610-B4F0-B42C017391B5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5B8D-E236-4D23-853F-02859343D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97C3-BE8B-4610-B4F0-B42C017391B5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5B8D-E236-4D23-853F-02859343DE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97C3-BE8B-4610-B4F0-B42C017391B5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6105B8D-E236-4D23-853F-02859343DE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11C97C3-BE8B-4610-B4F0-B42C017391B5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6105B8D-E236-4D23-853F-02859343D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352800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</a:rPr>
              <a:t/>
            </a:r>
            <a:br>
              <a:rPr lang="en-US" sz="6000" b="1" dirty="0" smtClean="0">
                <a:solidFill>
                  <a:srgbClr val="C00000"/>
                </a:solidFill>
              </a:rPr>
            </a:br>
            <a:r>
              <a:rPr lang="en-US" sz="6000" b="1" dirty="0" smtClean="0">
                <a:solidFill>
                  <a:srgbClr val="C00000"/>
                </a:solidFill>
              </a:rPr>
              <a:t/>
            </a:r>
            <a:br>
              <a:rPr lang="en-US" sz="6000" b="1" dirty="0" smtClean="0">
                <a:solidFill>
                  <a:srgbClr val="C00000"/>
                </a:solidFill>
              </a:rPr>
            </a:br>
            <a:r>
              <a:rPr lang="en-US" sz="6000" b="1" dirty="0">
                <a:solidFill>
                  <a:srgbClr val="C00000"/>
                </a:solidFill>
              </a:rPr>
              <a:t/>
            </a:r>
            <a:br>
              <a:rPr lang="en-US" sz="6000" b="1" dirty="0">
                <a:solidFill>
                  <a:srgbClr val="C00000"/>
                </a:solidFill>
              </a:rPr>
            </a:br>
            <a:r>
              <a:rPr lang="en-US" sz="6000" b="1" dirty="0" smtClean="0">
                <a:solidFill>
                  <a:srgbClr val="C00000"/>
                </a:solidFill>
              </a:rPr>
              <a:t/>
            </a:r>
            <a:br>
              <a:rPr lang="en-US" sz="6000" b="1" dirty="0" smtClean="0">
                <a:solidFill>
                  <a:srgbClr val="C00000"/>
                </a:solidFill>
              </a:rPr>
            </a:br>
            <a:r>
              <a:rPr lang="en-US" sz="6000" b="1" dirty="0">
                <a:solidFill>
                  <a:srgbClr val="C00000"/>
                </a:solidFill>
              </a:rPr>
              <a:t/>
            </a:r>
            <a:br>
              <a:rPr lang="en-US" sz="6000" b="1" dirty="0">
                <a:solidFill>
                  <a:srgbClr val="C00000"/>
                </a:solidFill>
              </a:rPr>
            </a:br>
            <a:r>
              <a:rPr lang="en-US" sz="6000" b="1" dirty="0" smtClean="0">
                <a:solidFill>
                  <a:srgbClr val="C00000"/>
                </a:solidFill>
              </a:rPr>
              <a:t/>
            </a:r>
            <a:br>
              <a:rPr lang="en-US" sz="6000" b="1" dirty="0" smtClean="0">
                <a:solidFill>
                  <a:srgbClr val="C00000"/>
                </a:solidFill>
              </a:rPr>
            </a:br>
            <a:r>
              <a:rPr lang="en-US" sz="6000" b="1" dirty="0">
                <a:solidFill>
                  <a:srgbClr val="C00000"/>
                </a:solidFill>
              </a:rPr>
              <a:t/>
            </a:r>
            <a:br>
              <a:rPr lang="en-US" sz="6000" b="1" dirty="0">
                <a:solidFill>
                  <a:srgbClr val="C00000"/>
                </a:solidFill>
              </a:rPr>
            </a:br>
            <a:r>
              <a:rPr lang="en-US" sz="6000" b="1" dirty="0" smtClean="0">
                <a:solidFill>
                  <a:srgbClr val="C00000"/>
                </a:solidFill>
              </a:rPr>
              <a:t/>
            </a:r>
            <a:br>
              <a:rPr lang="en-US" sz="6000" b="1" dirty="0" smtClean="0">
                <a:solidFill>
                  <a:srgbClr val="C00000"/>
                </a:solidFill>
              </a:rPr>
            </a:br>
            <a:r>
              <a:rPr lang="en-US" sz="6000" b="1" dirty="0">
                <a:solidFill>
                  <a:srgbClr val="C00000"/>
                </a:solidFill>
              </a:rPr>
              <a:t/>
            </a:r>
            <a:br>
              <a:rPr lang="en-US" sz="6000" b="1" dirty="0">
                <a:solidFill>
                  <a:srgbClr val="C00000"/>
                </a:solidFill>
              </a:rPr>
            </a:br>
            <a:r>
              <a:rPr lang="en-US" sz="6000" b="1" dirty="0" smtClean="0">
                <a:solidFill>
                  <a:srgbClr val="C00000"/>
                </a:solidFill>
              </a:rPr>
              <a:t>Ancient </a:t>
            </a:r>
            <a:r>
              <a:rPr lang="en-US" sz="6000" b="1" dirty="0" smtClean="0">
                <a:solidFill>
                  <a:srgbClr val="C00000"/>
                </a:solidFill>
              </a:rPr>
              <a:t>History Introduction </a:t>
            </a:r>
            <a:br>
              <a:rPr lang="en-US" sz="6000" b="1" dirty="0" smtClean="0">
                <a:solidFill>
                  <a:srgbClr val="C00000"/>
                </a:solidFill>
              </a:rPr>
            </a:br>
            <a:r>
              <a:rPr lang="en-US" sz="6000" b="1" dirty="0" smtClean="0">
                <a:solidFill>
                  <a:srgbClr val="C00000"/>
                </a:solidFill>
              </a:rPr>
              <a:t>Cities </a:t>
            </a:r>
            <a:br>
              <a:rPr lang="en-US" sz="6000" b="1" dirty="0" smtClean="0">
                <a:solidFill>
                  <a:srgbClr val="C00000"/>
                </a:solidFill>
              </a:rPr>
            </a:br>
            <a:r>
              <a:rPr lang="en-US" sz="6000" b="1" dirty="0" smtClean="0">
                <a:solidFill>
                  <a:srgbClr val="C00000"/>
                </a:solidFill>
              </a:rPr>
              <a:t>&amp; </a:t>
            </a:r>
            <a:br>
              <a:rPr lang="en-US" sz="6000" b="1" dirty="0" smtClean="0">
                <a:solidFill>
                  <a:srgbClr val="C00000"/>
                </a:solidFill>
              </a:rPr>
            </a:br>
            <a:r>
              <a:rPr lang="en-US" sz="6000" b="1" dirty="0" smtClean="0">
                <a:solidFill>
                  <a:srgbClr val="C00000"/>
                </a:solidFill>
              </a:rPr>
              <a:t>Civilizations</a:t>
            </a:r>
            <a:endParaRPr lang="en-US" sz="6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3200400"/>
            <a:ext cx="7772400" cy="4572000"/>
          </a:xfrm>
        </p:spPr>
        <p:txBody>
          <a:bodyPr/>
          <a:lstStyle/>
          <a:p>
            <a:endParaRPr lang="en-US" i="1" dirty="0" smtClean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Cities and Civilizations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Civilization is mostly an urban phenomenon</a:t>
            </a:r>
          </a:p>
          <a:p>
            <a:endParaRPr lang="en-US" dirty="0" smtClean="0"/>
          </a:p>
          <a:p>
            <a:r>
              <a:rPr lang="en-US" dirty="0" smtClean="0"/>
              <a:t>Civilization is nurtured in an urban environment</a:t>
            </a:r>
          </a:p>
          <a:p>
            <a:endParaRPr lang="en-US" dirty="0" smtClean="0"/>
          </a:p>
          <a:p>
            <a:r>
              <a:rPr lang="en-US" dirty="0" smtClean="0"/>
              <a:t>Famous people came from cities</a:t>
            </a:r>
          </a:p>
          <a:p>
            <a:endParaRPr lang="en-US" dirty="0" smtClean="0"/>
          </a:p>
          <a:p>
            <a:r>
              <a:rPr lang="en-US" dirty="0" smtClean="0"/>
              <a:t>Art, technology, writing, etc. came from cities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ttp://media.tiscali.co.uk/images/feeds/hutchinson/ency/0008n035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762000"/>
            <a:ext cx="7620000" cy="495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Dispersion of Humans</a:t>
            </a:r>
            <a:endParaRPr lang="en-US" dirty="0"/>
          </a:p>
        </p:txBody>
      </p:sp>
      <p:pic>
        <p:nvPicPr>
          <p:cNvPr id="4" name="Content Placeholder 3" descr="http://www.ruello.com/jwoods/img/figure12.gif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371600"/>
            <a:ext cx="6781800" cy="441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Life on Ancient Farms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80% of ancient civilizations lived on farms</a:t>
            </a:r>
          </a:p>
          <a:p>
            <a:r>
              <a:rPr lang="en-US" dirty="0" smtClean="0"/>
              <a:t>Class would be boring if we focused on farms and farming technique</a:t>
            </a:r>
          </a:p>
          <a:p>
            <a:r>
              <a:rPr lang="en-US" dirty="0" smtClean="0"/>
              <a:t>Born on small family farm</a:t>
            </a:r>
          </a:p>
          <a:p>
            <a:r>
              <a:rPr lang="en-US" dirty="0" smtClean="0"/>
              <a:t>Likely to die in childhood</a:t>
            </a:r>
          </a:p>
          <a:p>
            <a:r>
              <a:rPr lang="en-US" dirty="0" smtClean="0"/>
              <a:t>Barely grew enough food for survival</a:t>
            </a:r>
          </a:p>
          <a:p>
            <a:r>
              <a:rPr lang="en-US" dirty="0" smtClean="0"/>
              <a:t>Lived a few decades if you survived childhood</a:t>
            </a:r>
          </a:p>
          <a:p>
            <a:r>
              <a:rPr lang="en-US" dirty="0" smtClean="0"/>
              <a:t>Rarely left your land</a:t>
            </a:r>
          </a:p>
          <a:p>
            <a:r>
              <a:rPr lang="en-US" dirty="0" smtClean="0"/>
              <a:t>Never travelled more than 20 miles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Life on Ancient Farms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Never saw a king or fought in a battle</a:t>
            </a:r>
          </a:p>
          <a:p>
            <a:r>
              <a:rPr lang="en-US" dirty="0" smtClean="0"/>
              <a:t>Illiterate</a:t>
            </a:r>
          </a:p>
          <a:p>
            <a:r>
              <a:rPr lang="en-US" dirty="0" smtClean="0"/>
              <a:t>Never saw a work of art</a:t>
            </a:r>
          </a:p>
          <a:p>
            <a:r>
              <a:rPr lang="en-US" dirty="0" smtClean="0"/>
              <a:t>Never had cultural experiences</a:t>
            </a:r>
          </a:p>
          <a:p>
            <a:r>
              <a:rPr lang="en-US" dirty="0" smtClean="0"/>
              <a:t>Equally accurate no matter where they lived on the planet</a:t>
            </a:r>
          </a:p>
          <a:p>
            <a:r>
              <a:rPr lang="en-US" dirty="0" smtClean="0"/>
              <a:t>80% of all humans lived this way prior to the Industrial Revolution</a:t>
            </a:r>
          </a:p>
          <a:p>
            <a:r>
              <a:rPr lang="en-US" dirty="0" smtClean="0"/>
              <a:t>25% to 33% of all babies died in the 1</a:t>
            </a:r>
            <a:r>
              <a:rPr lang="en-US" baseline="30000" dirty="0" smtClean="0"/>
              <a:t>st</a:t>
            </a:r>
            <a:r>
              <a:rPr lang="en-US" dirty="0" smtClean="0"/>
              <a:t> year of life</a:t>
            </a:r>
          </a:p>
          <a:p>
            <a:r>
              <a:rPr lang="en-US" dirty="0" smtClean="0"/>
              <a:t>Childhood disease claimed many others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Life on Ancient Farms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If a woman lived to puberty she had to give birth 5 times to keep population stable</a:t>
            </a:r>
          </a:p>
          <a:p>
            <a:endParaRPr lang="en-US" dirty="0" smtClean="0"/>
          </a:p>
          <a:p>
            <a:r>
              <a:rPr lang="en-US" dirty="0" smtClean="0"/>
              <a:t>Few people lived to old age</a:t>
            </a:r>
          </a:p>
          <a:p>
            <a:endParaRPr lang="en-US" dirty="0" smtClean="0"/>
          </a:p>
          <a:p>
            <a:r>
              <a:rPr lang="en-US" dirty="0" smtClean="0"/>
              <a:t>5% of men lived past 50 in the Roman Empire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Studying Ancient Civilization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Scarcity of sources makes studying ancient history difficult</a:t>
            </a:r>
          </a:p>
          <a:p>
            <a:r>
              <a:rPr lang="en-US" dirty="0" smtClean="0"/>
              <a:t>Very hard to interpret evidence from the ancient world</a:t>
            </a:r>
          </a:p>
          <a:p>
            <a:r>
              <a:rPr lang="en-US" dirty="0" smtClean="0"/>
              <a:t>Example – stone towers in Africa – altars?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026" name="Picture 2" descr="http://www.wondermondo.com/Images/Europe/UK/Wiltshire/StonehengeTr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7600" y="3048000"/>
            <a:ext cx="4622800" cy="34671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Studying Ancient Civilization</a:t>
            </a:r>
            <a:endParaRPr lang="en-US" dirty="0"/>
          </a:p>
        </p:txBody>
      </p:sp>
      <p:pic>
        <p:nvPicPr>
          <p:cNvPr id="4" name="Content Placeholder 3" descr="http://www.sabor-artesano.com/gb/image/virgin-olive-oil/wedge-oil-press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514600"/>
            <a:ext cx="4953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Studying Ancient Civilization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Ancient writers were </a:t>
            </a:r>
            <a:r>
              <a:rPr lang="en-US" smtClean="0"/>
              <a:t>very biased</a:t>
            </a:r>
          </a:p>
          <a:p>
            <a:endParaRPr lang="en-US" dirty="0" smtClean="0"/>
          </a:p>
          <a:p>
            <a:r>
              <a:rPr lang="en-US" dirty="0" smtClean="0"/>
              <a:t>Scholars disagree and debate actuality of events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Themes for this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1.	Physical environment affects how culture evolves</a:t>
            </a:r>
          </a:p>
          <a:p>
            <a:endParaRPr lang="en-US" dirty="0" smtClean="0"/>
          </a:p>
          <a:p>
            <a:r>
              <a:rPr lang="en-US" dirty="0" smtClean="0"/>
              <a:t>2.	When  2 civilizations collide or intermingle either 	peacefully or not – key changes occur</a:t>
            </a:r>
          </a:p>
          <a:p>
            <a:endParaRPr lang="en-US" dirty="0" smtClean="0"/>
          </a:p>
          <a:p>
            <a:r>
              <a:rPr lang="en-US" dirty="0" smtClean="0"/>
              <a:t>3.	Innovations or experiences that occur across all 	civilizations</a:t>
            </a:r>
          </a:p>
          <a:p>
            <a:endParaRPr lang="en-US" dirty="0" smtClean="0"/>
          </a:p>
          <a:p>
            <a:r>
              <a:rPr lang="en-US" dirty="0" smtClean="0"/>
              <a:t>4.	Contemporary culture today has basis in ancient history 	(how we live and interact)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ttp://www.jenksps.org/pages/uploaded_images/Ancient_Civilizations_map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762000"/>
            <a:ext cx="6934200" cy="5147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Mesopotamia</a:t>
            </a:r>
            <a:endParaRPr lang="en-US" dirty="0"/>
          </a:p>
        </p:txBody>
      </p:sp>
      <p:pic>
        <p:nvPicPr>
          <p:cNvPr id="4" name="Content Placeholder 3" descr="http://bftaxhelp.files.wordpress.com/2009/02/mesopotamia2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4964" y="1447800"/>
            <a:ext cx="611127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Ancient India</a:t>
            </a:r>
            <a:endParaRPr lang="en-US" dirty="0"/>
          </a:p>
        </p:txBody>
      </p:sp>
      <p:pic>
        <p:nvPicPr>
          <p:cNvPr id="4" name="Content Placeholder 3" descr="http://www.indiamapssite.com/images/india-physical-map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447800"/>
            <a:ext cx="5867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Ancient China</a:t>
            </a:r>
            <a:endParaRPr lang="en-US" dirty="0"/>
          </a:p>
        </p:txBody>
      </p:sp>
      <p:pic>
        <p:nvPicPr>
          <p:cNvPr id="4" name="Content Placeholder 3" descr="http://worldcoincatalog.com/AC/C1/China/AncientChina/AncientChina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447800"/>
            <a:ext cx="6481572" cy="494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Ancient Egypt</a:t>
            </a:r>
            <a:endParaRPr lang="en-US" dirty="0"/>
          </a:p>
        </p:txBody>
      </p:sp>
      <p:pic>
        <p:nvPicPr>
          <p:cNvPr id="4" name="Content Placeholder 3" descr="http://ep-domyamar.wikispaces.com/file/view/Ancient_Egypt_Map.gif/53479524/Ancient_Egypt_Map.gif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0179" y="1447800"/>
            <a:ext cx="322084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Ancient Greece</a:t>
            </a:r>
            <a:endParaRPr lang="en-US" dirty="0"/>
          </a:p>
        </p:txBody>
      </p:sp>
      <p:pic>
        <p:nvPicPr>
          <p:cNvPr id="4" name="Content Placeholder 3" descr="http://uts.cc.utexas.edu/~timmoore/BeaGreekweb/Athensempire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0022" y="1447800"/>
            <a:ext cx="5441156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Ancient Rome</a:t>
            </a:r>
            <a:endParaRPr lang="en-US" dirty="0"/>
          </a:p>
        </p:txBody>
      </p:sp>
      <p:pic>
        <p:nvPicPr>
          <p:cNvPr id="4" name="Content Placeholder 3" descr="http://www.utexas.edu/courses/ancientfilmCC304/lecture21/images/3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0331" y="1447800"/>
            <a:ext cx="530053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Ancient America</a:t>
            </a:r>
            <a:endParaRPr lang="en-US" dirty="0"/>
          </a:p>
        </p:txBody>
      </p:sp>
      <p:pic>
        <p:nvPicPr>
          <p:cNvPr id="4" name="Content Placeholder 3" descr="http://img.docstoccdn.com/thumb/orig/76600459.pn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t="35129" r="57282"/>
          <a:stretch>
            <a:fillRect/>
          </a:stretch>
        </p:blipFill>
        <p:spPr bwMode="auto">
          <a:xfrm>
            <a:off x="2847363" y="1509180"/>
            <a:ext cx="3906473" cy="444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20336</TotalTime>
  <Words>265</Words>
  <Application>Microsoft Office PowerPoint</Application>
  <PresentationFormat>On-screen Show (4:3)</PresentationFormat>
  <Paragraphs>60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Equity</vt:lpstr>
      <vt:lpstr>         Ancient History Introduction  Cities  &amp;  Civilizations</vt:lpstr>
      <vt:lpstr>PowerPoint Presentation</vt:lpstr>
      <vt:lpstr>Mesopotamia</vt:lpstr>
      <vt:lpstr>Ancient India</vt:lpstr>
      <vt:lpstr>Ancient China</vt:lpstr>
      <vt:lpstr>Ancient Egypt</vt:lpstr>
      <vt:lpstr>Ancient Greece</vt:lpstr>
      <vt:lpstr>Ancient Rome</vt:lpstr>
      <vt:lpstr>Ancient America</vt:lpstr>
      <vt:lpstr>Cities and Civilizations</vt:lpstr>
      <vt:lpstr>PowerPoint Presentation</vt:lpstr>
      <vt:lpstr>Dispersion of Humans</vt:lpstr>
      <vt:lpstr>Life on Ancient Farms</vt:lpstr>
      <vt:lpstr>Life on Ancient Farms</vt:lpstr>
      <vt:lpstr>Life on Ancient Farms</vt:lpstr>
      <vt:lpstr>Studying Ancient Civilization</vt:lpstr>
      <vt:lpstr>Studying Ancient Civilization</vt:lpstr>
      <vt:lpstr>Studying Ancient Civilization</vt:lpstr>
      <vt:lpstr>Themes for this Class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 – Cities and Civilizations</dc:title>
  <dc:creator>wessner</dc:creator>
  <cp:lastModifiedBy>Daryl Wessner</cp:lastModifiedBy>
  <cp:revision>683</cp:revision>
  <cp:lastPrinted>2018-01-31T14:19:04Z</cp:lastPrinted>
  <dcterms:created xsi:type="dcterms:W3CDTF">2014-01-27T02:55:29Z</dcterms:created>
  <dcterms:modified xsi:type="dcterms:W3CDTF">2019-09-03T17:02:05Z</dcterms:modified>
</cp:coreProperties>
</file>